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96" r:id="rId5"/>
    <p:sldMasterId id="2147483797" r:id="rId6"/>
    <p:sldMasterId id="2147483798" r:id="rId7"/>
    <p:sldMasterId id="214748379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</p:sldIdLst>
  <p:sldSz cy="5143500" cx="9144000"/>
  <p:notesSz cx="6858000" cy="9144000"/>
  <p:embeddedFontLst>
    <p:embeddedFont>
      <p:font typeface="Roboto Thin"/>
      <p:regular r:id="rId68"/>
      <p:bold r:id="rId69"/>
      <p:italic r:id="rId70"/>
      <p:boldItalic r:id="rId71"/>
    </p:embeddedFont>
    <p:embeddedFont>
      <p:font typeface="Roboto Medium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Amatic SC"/>
      <p:regular r:id="rId80"/>
      <p:bold r:id="rId81"/>
    </p:embeddedFont>
    <p:embeddedFont>
      <p:font typeface="Inconsolata"/>
      <p:regular r:id="rId82"/>
      <p:bold r:id="rId83"/>
    </p:embeddedFont>
    <p:embeddedFont>
      <p:font typeface="Roboto Light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3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A0614AD-771F-49D4-8B86-E5AC1CF0D6C5}">
  <a:tblStyle styleId="{0A0614AD-771F-49D4-8B86-E5AC1CF0D6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3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obotoLight-regular.fntdata"/><Relationship Id="rId83" Type="http://schemas.openxmlformats.org/officeDocument/2006/relationships/font" Target="fonts/Inconsolata-bold.fntdata"/><Relationship Id="rId42" Type="http://schemas.openxmlformats.org/officeDocument/2006/relationships/slide" Target="slides/slide33.xml"/><Relationship Id="rId86" Type="http://schemas.openxmlformats.org/officeDocument/2006/relationships/font" Target="fonts/RobotoLight-italic.fntdata"/><Relationship Id="rId41" Type="http://schemas.openxmlformats.org/officeDocument/2006/relationships/slide" Target="slides/slide32.xml"/><Relationship Id="rId85" Type="http://schemas.openxmlformats.org/officeDocument/2006/relationships/font" Target="fonts/RobotoLight-bold.fntdata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87" Type="http://schemas.openxmlformats.org/officeDocument/2006/relationships/font" Target="fonts/RobotoLight-boldItalic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AmaticSC-regular.fntdata"/><Relationship Id="rId82" Type="http://schemas.openxmlformats.org/officeDocument/2006/relationships/font" Target="fonts/Inconsolata-regular.fntdata"/><Relationship Id="rId81" Type="http://schemas.openxmlformats.org/officeDocument/2006/relationships/font" Target="fonts/AmaticSC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RobotoMedium-bold.fntdata"/><Relationship Id="rId72" Type="http://schemas.openxmlformats.org/officeDocument/2006/relationships/font" Target="fonts/RobotoMedium-regular.fntdata"/><Relationship Id="rId31" Type="http://schemas.openxmlformats.org/officeDocument/2006/relationships/slide" Target="slides/slide22.xml"/><Relationship Id="rId75" Type="http://schemas.openxmlformats.org/officeDocument/2006/relationships/font" Target="fonts/RobotoMedium-boldItalic.fntdata"/><Relationship Id="rId30" Type="http://schemas.openxmlformats.org/officeDocument/2006/relationships/slide" Target="slides/slide21.xml"/><Relationship Id="rId74" Type="http://schemas.openxmlformats.org/officeDocument/2006/relationships/font" Target="fonts/RobotoMedium-italic.fntdata"/><Relationship Id="rId33" Type="http://schemas.openxmlformats.org/officeDocument/2006/relationships/slide" Target="slides/slide24.xml"/><Relationship Id="rId77" Type="http://schemas.openxmlformats.org/officeDocument/2006/relationships/font" Target="fonts/Roboto-bold.fntdata"/><Relationship Id="rId32" Type="http://schemas.openxmlformats.org/officeDocument/2006/relationships/slide" Target="slides/slide23.xml"/><Relationship Id="rId76" Type="http://schemas.openxmlformats.org/officeDocument/2006/relationships/font" Target="fonts/Roboto-regular.fntdata"/><Relationship Id="rId35" Type="http://schemas.openxmlformats.org/officeDocument/2006/relationships/slide" Target="slides/slide26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5.xml"/><Relationship Id="rId78" Type="http://schemas.openxmlformats.org/officeDocument/2006/relationships/font" Target="fonts/Roboto-italic.fntdata"/><Relationship Id="rId71" Type="http://schemas.openxmlformats.org/officeDocument/2006/relationships/font" Target="fonts/RobotoThin-boldItalic.fntdata"/><Relationship Id="rId70" Type="http://schemas.openxmlformats.org/officeDocument/2006/relationships/font" Target="fonts/RobotoThin-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font" Target="fonts/RobotoThin-regular.fntdata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obotoThin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33880cb77b_2_1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g33880cb77b_2_1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33880cb77b_2_6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g33880cb77b_2_6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3880cb77b_2_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g33880cb77b_2_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3880cb77b_2_7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g33880cb77b_2_7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33880cb77b_2_8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33880cb77b_2_8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33880cb77b_2_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g33880cb77b_2_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c38d18095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4c38d18095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4c38d18095_0_17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g4c38d18095_0_17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33880cb77b_2_1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g33880cb77b_2_1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33880cb77b_2_14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g33880cb77b_2_14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33880cb77b_2_1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33880cb77b_2_1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33880cb77b_2_2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g33880cb77b_2_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33880cb77b_2_16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g33880cb77b_2_16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33880cb77b_2_17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g33880cb77b_2_17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33880cb77b_2_17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g33880cb77b_2_17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33880cb77b_2_18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g33880cb77b_2_1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33880cb77b_2_1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g33880cb77b_2_1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33880cb77b_2_19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g33880cb77b_2_19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33880cb77b_2_2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g33880cb77b_2_2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33880cb77b_2_21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shutterstock_773920963</a:t>
            </a:r>
            <a:endParaRPr/>
          </a:p>
        </p:txBody>
      </p:sp>
      <p:sp>
        <p:nvSpPr>
          <p:cNvPr id="2463" name="Google Shape;2463;g33880cb77b_2_21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33880cb77b_2_22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shutterstock_117393862</a:t>
            </a:r>
            <a:endParaRPr/>
          </a:p>
        </p:txBody>
      </p:sp>
      <p:sp>
        <p:nvSpPr>
          <p:cNvPr id="2471" name="Google Shape;2471;g33880cb77b_2_22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33880cb77b_2_22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shutterstock_1125750473</a:t>
            </a:r>
            <a:endParaRPr/>
          </a:p>
        </p:txBody>
      </p:sp>
      <p:sp>
        <p:nvSpPr>
          <p:cNvPr id="2478" name="Google Shape;2478;g33880cb77b_2_22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33880cb77b_2_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shutterstock_411452953</a:t>
            </a:r>
            <a:endParaRPr/>
          </a:p>
        </p:txBody>
      </p:sp>
      <p:sp>
        <p:nvSpPr>
          <p:cNvPr id="2202" name="Google Shape;2202;g33880cb77b_2_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3880cb77b_2_23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g33880cb77b_2_23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g33880cb77b_2_23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33880cb77b_2_2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g33880cb77b_2_2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33880cb77b_2_36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shutterstock_360676460</a:t>
            </a:r>
            <a:endParaRPr/>
          </a:p>
        </p:txBody>
      </p:sp>
      <p:sp>
        <p:nvSpPr>
          <p:cNvPr id="2499" name="Google Shape;2499;g33880cb77b_2_36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4c38d18095_0_2343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g4c38d18095_0_2343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5667b0789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5667b0789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33880cb77b_2_2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g33880cb77b_2_2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33880cb77b_2_25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g33880cb77b_2_25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33880cb77b_2_26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1-3_CSSFiles.html | 3-MultipleCSS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9" name="Google Shape;2539;g33880cb77b_2_26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33880cb77b_2_26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33880cb77b_2_26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g33880cb77b_2_26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33880cb77b_2_2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g33880cb77b_2_2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33880cb77b_2_3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shutterstock_408706696</a:t>
            </a:r>
            <a:endParaRPr/>
          </a:p>
        </p:txBody>
      </p:sp>
      <p:sp>
        <p:nvSpPr>
          <p:cNvPr id="2212" name="Google Shape;2212;g33880cb77b_2_3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33880cb77b_2_27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g33880cb77b_2_27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33880cb77b_2_285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Example.html | 4-ResetCSS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7" name="Google Shape;2577;g33880cb77b_2_285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g33880cb77b_2_2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33880cb77b_2_2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g33880cb77b_2_2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f60d457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f60d457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33880cb77b_2_29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g33880cb77b_2_29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3880cb77b_2_3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g33880cb77b_2_3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33880cb77b_2_30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g33880cb77b_2_30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33880cb77b_2_31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g33880cb77b_2_31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33880cb77b_2_31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g33880cb77b_2_31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33880cb77b_2_324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g33880cb77b_2_324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g33880cb77b_2_3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33880cb77b_2_4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Feel free to tailor this slide to your class. </a:t>
            </a:r>
            <a:endParaRPr/>
          </a:p>
        </p:txBody>
      </p:sp>
      <p:sp>
        <p:nvSpPr>
          <p:cNvPr id="2220" name="Google Shape;2220;g33880cb77b_2_4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33880cb77b_2_3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g33880cb77b_2_3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4f60d457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4f60d457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33880cb77b_2_34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g33880cb77b_2_34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g33880cb77b_2_34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33880cb77b_2_3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g33880cb77b_2_3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4f60d4575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4f60d4575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33880cb77b_2_36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g33880cb77b_2_36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3880cb77b_2_36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g33880cb77b_2_36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33880cb77b_2_3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g33880cb77b_2_3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33880cb77b_2_37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g33880cb77b_2_37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33880cb77b_2_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g33880cb77b_2_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3880cb77b_2_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g33880cb77b_2_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33880cb77b_2_5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g33880cb77b_2_5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3880cb77b_2_6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g33880cb77b_2_6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9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3.png"/><Relationship Id="rId3" Type="http://schemas.openxmlformats.org/officeDocument/2006/relationships/image" Target="../media/image146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15.png"/><Relationship Id="rId4" Type="http://schemas.openxmlformats.org/officeDocument/2006/relationships/image" Target="../media/image130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24.png"/><Relationship Id="rId4" Type="http://schemas.openxmlformats.org/officeDocument/2006/relationships/image" Target="../media/image115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Relationship Id="rId6" Type="http://schemas.openxmlformats.org/officeDocument/2006/relationships/image" Target="../media/image3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49.png"/><Relationship Id="rId4" Type="http://schemas.openxmlformats.org/officeDocument/2006/relationships/image" Target="../media/image66.png"/><Relationship Id="rId5" Type="http://schemas.openxmlformats.org/officeDocument/2006/relationships/image" Target="../media/image61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20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80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Relationship Id="rId8" Type="http://schemas.openxmlformats.org/officeDocument/2006/relationships/image" Target="../media/image7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Relationship Id="rId6" Type="http://schemas.openxmlformats.org/officeDocument/2006/relationships/image" Target="../media/image72.png"/><Relationship Id="rId7" Type="http://schemas.openxmlformats.org/officeDocument/2006/relationships/image" Target="../media/image74.png"/><Relationship Id="rId8" Type="http://schemas.openxmlformats.org/officeDocument/2006/relationships/image" Target="../media/image7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78.png"/><Relationship Id="rId4" Type="http://schemas.openxmlformats.org/officeDocument/2006/relationships/image" Target="../media/image84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94.png"/><Relationship Id="rId4" Type="http://schemas.openxmlformats.org/officeDocument/2006/relationships/image" Target="../media/image85.png"/><Relationship Id="rId9" Type="http://schemas.openxmlformats.org/officeDocument/2006/relationships/image" Target="../media/image96.png"/><Relationship Id="rId5" Type="http://schemas.openxmlformats.org/officeDocument/2006/relationships/image" Target="../media/image86.png"/><Relationship Id="rId6" Type="http://schemas.openxmlformats.org/officeDocument/2006/relationships/image" Target="../media/image97.png"/><Relationship Id="rId7" Type="http://schemas.openxmlformats.org/officeDocument/2006/relationships/image" Target="../media/image91.png"/><Relationship Id="rId8" Type="http://schemas.openxmlformats.org/officeDocument/2006/relationships/image" Target="../media/image9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Relationship Id="rId3" Type="http://schemas.openxmlformats.org/officeDocument/2006/relationships/image" Target="../media/image8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5" Type="http://schemas.openxmlformats.org/officeDocument/2006/relationships/image" Target="../media/image95.png"/><Relationship Id="rId6" Type="http://schemas.openxmlformats.org/officeDocument/2006/relationships/image" Target="../media/image99.png"/><Relationship Id="rId7" Type="http://schemas.openxmlformats.org/officeDocument/2006/relationships/image" Target="../media/image92.png"/><Relationship Id="rId8" Type="http://schemas.openxmlformats.org/officeDocument/2006/relationships/image" Target="../media/image8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10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6" name="Google Shape;1616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18" name="Google Shape;16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9" name="Google Shape;1619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0" name="Google Shape;1620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22" name="Google Shape;162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0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6" name="Google Shape;1626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28" name="Google Shape;16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9" name="Google Shape;1629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32" name="Google Shape;163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0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6" name="Google Shape;1636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38" name="Google Shape;16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9" name="Google Shape;1639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42" name="Google Shape;164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0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6" name="Google Shape;1646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7" name="Google Shape;1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8" name="Google Shape;164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0" name="Google Shape;1650;p10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10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10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653" name="Google Shape;1653;p10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1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8" name="Google Shape;1658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1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7" name="Google Shape;1667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8" name="Google Shape;166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11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11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1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11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6" name="Google Shape;1676;p11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11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8" name="Google Shape;1678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0" name="Google Shape;1680;p1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1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4" name="Google Shape;1684;p11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1" name="Google Shape;1691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2" name="Google Shape;169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1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7" name="Google Shape;169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0" name="Google Shape;1700;p11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2" name="Google Shape;1702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1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1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6" name="Google Shape;1706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11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10" name="Google Shape;1710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1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1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6" name="Google Shape;171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1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1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1" name="Google Shape;172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1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4" name="Google Shape;1724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Google Shape;1725;p1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6" name="Google Shape;1726;p11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1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8" name="Google Shape;1728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9" name="Google Shape;1729;p1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0" name="Google Shape;1730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1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4" name="Google Shape;1734;p12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6" name="Google Shape;173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2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9" name="Google Shape;1739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12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2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43" name="Google Shape;174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4" name="Google Shape;1744;p12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12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7" name="Google Shape;1747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8" name="Google Shape;1748;p12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4" name="Google Shape;1754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6" name="Google Shape;1756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57" name="Google Shape;1757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758" name="Google Shape;175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59" name="Google Shape;175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0" name="Google Shape;1760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761" name="Google Shape;176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2" name="Google Shape;176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764" name="Google Shape;1764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5" name="Google Shape;1765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6" name="Google Shape;1766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67" name="Google Shape;1767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8" name="Google Shape;1768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9" name="Google Shape;1769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2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12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0" name="Google Shape;178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2" name="Google Shape;1782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83" name="Google Shape;1783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4" name="Google Shape;1784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5" name="Google Shape;1785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6" name="Google Shape;1786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787" name="Google Shape;1787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8" name="Google Shape;1788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790" name="Google Shape;1790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1" name="Google Shape;1791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2" name="Google Shape;1792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793" name="Google Shape;179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4" name="Google Shape;179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5" name="Google Shape;1795;p12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2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2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12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2" name="Google Shape;1802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803" name="Google Shape;180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4" name="Google Shape;180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2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1" name="Google Shape;1811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3" name="Google Shape;181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14" name="Google Shape;1814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15" name="Google Shape;181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6" name="Google Shape;181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7" name="Google Shape;1817;p12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9" name="Google Shape;1819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20" name="Google Shape;182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1" name="Google Shape;182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2" name="Google Shape;1822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3" name="Google Shape;1823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24" name="Google Shape;182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5" name="Google Shape;182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6" name="Google Shape;1826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7" name="Google Shape;1827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28" name="Google Shape;182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9" name="Google Shape;182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0" name="Google Shape;1830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1" name="Google Shape;1831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32" name="Google Shape;183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3" name="Google Shape;183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5" name="Google Shape;1835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36" name="Google Shape;183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7" name="Google Shape;183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8" name="Google Shape;1838;p12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12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2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2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7" name="Google Shape;1847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9" name="Google Shape;1849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50" name="Google Shape;1850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51" name="Google Shape;185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2" name="Google Shape;185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3" name="Google Shape;1853;p125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5" name="Google Shape;1855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56" name="Google Shape;1856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7" name="Google Shape;1857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8" name="Google Shape;1858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9" name="Google Shape;1859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60" name="Google Shape;1860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1" name="Google Shape;1861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2" name="Google Shape;1862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3" name="Google Shape;1863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64" name="Google Shape;186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5" name="Google Shape;186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6" name="Google Shape;1866;p125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7" name="Google Shape;1867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68" name="Google Shape;186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9" name="Google Shape;186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0" name="Google Shape;1870;p125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1" name="Google Shape;1871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72" name="Google Shape;187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3" name="Google Shape;187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4" name="Google Shape;1874;p12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2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2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25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25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2" name="Google Shape;1882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3" name="Google Shape;1883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4" name="Google Shape;1884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6" name="Google Shape;1886;p1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87" name="Google Shape;1887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8" name="Google Shape;1888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9" name="Google Shape;1889;p12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1" name="Google Shape;1891;p1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92" name="Google Shape;189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3" name="Google Shape;189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1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5" name="Google Shape;1895;p1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96" name="Google Shape;18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7" name="Google Shape;18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8" name="Google Shape;1898;p1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9" name="Google Shape;1899;p1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900" name="Google Shape;190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1" name="Google Shape;190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2" name="Google Shape;1902;p1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3" name="Google Shape;1903;p1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904" name="Google Shape;190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5" name="Google Shape;190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6" name="Google Shape;1906;p1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7" name="Google Shape;1907;p1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908" name="Google Shape;190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9" name="Google Shape;190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0" name="Google Shape;1910;p12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2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2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2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2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9" name="Google Shape;1919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0" name="Google Shape;1920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1" name="Google Shape;1921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2" name="Google Shape;1922;p1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923" name="Google Shape;19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4" name="Google Shape;19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5" name="Google Shape;1925;p12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7" name="Google Shape;1927;p1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928" name="Google Shape;19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9" name="Google Shape;19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0" name="Google Shape;1930;p12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2" name="Google Shape;1932;p1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933" name="Google Shape;19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4" name="Google Shape;19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5" name="Google Shape;1935;p12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7" name="Google Shape;1937;p1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938" name="Google Shape;19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9" name="Google Shape;19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0" name="Google Shape;1940;p12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2" name="Google Shape;1942;p1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943" name="Google Shape;19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4" name="Google Shape;19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5" name="Google Shape;1945;p12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7" name="Google Shape;1947;p1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948" name="Google Shape;194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9" name="Google Shape;194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0" name="Google Shape;1950;p12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2" name="Google Shape;1952;p1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953" name="Google Shape;195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54" name="Google Shape;195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5" name="Google Shape;1955;p12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9" name="Google Shape;195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1" name="Google Shape;1961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3" name="Google Shape;1963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964" name="Google Shape;196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65" name="Google Shape;196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6" name="Google Shape;1966;p12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8" name="Google Shape;1968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969" name="Google Shape;196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0" name="Google Shape;197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1" name="Google Shape;1971;p12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3" name="Google Shape;1973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974" name="Google Shape;197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5" name="Google Shape;197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6" name="Google Shape;1976;p12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8" name="Google Shape;1978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979" name="Google Shape;197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0" name="Google Shape;198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1" name="Google Shape;1981;p12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3" name="Google Shape;1983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984" name="Google Shape;198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5" name="Google Shape;198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6" name="Google Shape;1986;p12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8" name="Google Shape;1988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989" name="Google Shape;198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0" name="Google Shape;199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1" name="Google Shape;1991;p12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3" name="Google Shape;1993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994" name="Google Shape;199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5" name="Google Shape;199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6" name="Google Shape;1996;p12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8" name="Google Shape;1998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999" name="Google Shape;199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00" name="Google Shape;200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1" name="Google Shape;2001;p12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05" name="Google Shape;2005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7" name="Google Shape;2007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9" name="Google Shape;2009;p1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010" name="Google Shape;201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1" name="Google Shape;201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2" name="Google Shape;2012;p12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4" name="Google Shape;2014;p1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015" name="Google Shape;201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6" name="Google Shape;201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7" name="Google Shape;2017;p12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8" name="Google Shape;2018;p1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9" name="Google Shape;2019;p1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020" name="Google Shape;202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1" name="Google Shape;202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2" name="Google Shape;2022;p12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4" name="Google Shape;2024;p1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025" name="Google Shape;202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6" name="Google Shape;202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7" name="Google Shape;2027;p12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8" name="Google Shape;2028;p1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9" name="Google Shape;2029;p1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030" name="Google Shape;203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1" name="Google Shape;203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2" name="Google Shape;2032;p12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3" name="Google Shape;2033;p1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1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035" name="Google Shape;203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6" name="Google Shape;203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7" name="Google Shape;2037;p12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9" name="Google Shape;2039;p1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040" name="Google Shape;204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1" name="Google Shape;204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2" name="Google Shape;2042;p12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4" name="Google Shape;2044;p1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045" name="Google Shape;204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6" name="Google Shape;204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7" name="Google Shape;2047;p12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1" name="Google Shape;205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2" name="Google Shape;2052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3" name="Google Shape;2053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4" name="Google Shape;2054;p1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055" name="Google Shape;205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56" name="Google Shape;205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7" name="Google Shape;2057;p1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9" name="Google Shape;2059;p1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060" name="Google Shape;206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1" name="Google Shape;2061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2" name="Google Shape;2062;p1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3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64" name="Google Shape;2064;p1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065" name="Google Shape;206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6" name="Google Shape;206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7" name="Google Shape;2067;p1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3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74" name="Google Shape;207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5" name="Google Shape;2075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6" name="Google Shape;2076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7" name="Google Shape;2077;p1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078" name="Google Shape;2078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79" name="Google Shape;2079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0" name="Google Shape;2080;p13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1" name="Google Shape;2081;p13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3" name="Google Shape;2083;p1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084" name="Google Shape;2084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85" name="Google Shape;2085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6" name="Google Shape;2086;p13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7" name="Google Shape;2087;p13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0" name="Google Shape;209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91" name="Google Shape;2091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2" name="Google Shape;2092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3" name="Google Shape;2093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4" name="Google Shape;2094;p1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5" name="Google Shape;2095;p1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0" name="Google Shape;2100;p1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1" name="Google Shape;2101;p1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6" name="Google Shape;2106;p1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7" name="Google Shape;2107;p1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3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0" name="Google Shape;2110;p13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1" name="Google Shape;2111;p13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2" name="Google Shape;2112;p13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3" name="Google Shape;2113;p13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 showMasterSp="0">
  <p:cSld name="Title Slide_1">
    <p:bg>
      <p:bgPr>
        <a:solidFill>
          <a:srgbClr val="404040"/>
        </a:solidFill>
      </p:bgPr>
    </p:bg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Google Shape;2118;p134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Google Shape;2119;p134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20" name="Google Shape;2120;p134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 showMasterSp="0">
  <p:cSld name="TITLE_AND_BODY_2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35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35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24" name="Google Shape;2124;p135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 1" showMasterSp="0">
  <p:cSld name="1_Blank">
    <p:bg>
      <p:bgPr>
        <a:solidFill>
          <a:srgbClr val="404040"/>
        </a:soli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Google Shape;2127;p136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p136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_2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132" name="Google Shape;2132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3" name="Google Shape;2133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136" name="Google Shape;2136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9" name="Google Shape;2139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0" name="Google Shape;2140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3" name="Google Shape;2143;p1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4" name="Google Shape;2144;p1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5" name="Google Shape;2145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8" name="Google Shape;2148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151" name="Google Shape;2151;p1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52" name="Google Shape;2152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155" name="Google Shape;2155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159" name="Google Shape;2159;p1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0" name="Google Shape;2160;p1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164" name="Google Shape;2164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7" name="Google Shape;2167;p1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8" name="Google Shape;2168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49"/>
          <p:cNvSpPr/>
          <p:nvPr/>
        </p:nvSpPr>
        <p:spPr>
          <a:xfrm>
            <a:off x="0" y="2167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p149"/>
          <p:cNvSpPr/>
          <p:nvPr/>
        </p:nvSpPr>
        <p:spPr>
          <a:xfrm>
            <a:off x="426891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149"/>
          <p:cNvSpPr txBox="1"/>
          <p:nvPr/>
        </p:nvSpPr>
        <p:spPr>
          <a:xfrm>
            <a:off x="426891" y="2971800"/>
            <a:ext cx="353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75" name="Google Shape;2175;p149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TITLE_AND_BODY_1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5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rgbClr val="FFFFFF"/>
        </a:solidFill>
      </p:bgPr>
    </p:bg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5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15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81" name="Google Shape;2181;p15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showMasterSp="0">
  <p:cSld name="Blank">
    <p:bg>
      <p:bgPr>
        <a:solidFill>
          <a:srgbClr val="FFFFFF"/>
        </a:solidFill>
      </p:bgPr>
    </p:bg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6" name="Google Shape;106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" name="Google Shape;11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" name="Google Shape;162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1" name="Google Shape;181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" name="Google Shape;185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" name="Google Shape;19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5" name="Google Shape;195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6" name="Google Shape;19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9" name="Google Shape;19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2" name="Google Shape;20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5" name="Google Shape;20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" name="Google Shape;20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" name="Google Shape;21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" name="Google Shape;221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2" name="Google Shape;22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5" name="Google Shape;225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8" name="Google Shape;228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1" name="Google Shape;23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0" name="Google Shape;240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1" name="Google Shape;24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" name="Google Shape;24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2" name="Google Shape;252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3" name="Google Shape;25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" name="Google Shape;256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8" name="Google Shape;258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2" name="Google Shape;262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6" name="Google Shape;26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0" name="Google Shape;27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4" name="Google Shape;27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5" name="Google Shape;28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8" name="Google Shape;288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9" name="Google Shape;28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" name="Google Shape;292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4" name="Google Shape;294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8" name="Google Shape;298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2" name="Google Shape;30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6" name="Google Shape;306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0" name="Google Shape;31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1" name="Google Shape;321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4" name="Google Shape;324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" name="Google Shape;32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" name="Google Shape;330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4" name="Google Shape;33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8" name="Google Shape;33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2" name="Google Shape;342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6" name="Google Shape;34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7" name="Google Shape;35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0" name="Google Shape;360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1" name="Google Shape;36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6" name="Google Shape;36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1" name="Google Shape;37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6" name="Google Shape;37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1" name="Google Shape;38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6" name="Google Shape;38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1" name="Google Shape;39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" name="Google Shape;405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0" name="Google Shape;410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" name="Google Shape;415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0" name="Google Shape;420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" name="Google Shape;425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0" name="Google Shape;430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3" name="Google Shape;44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6" name="Google Shape;446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8" name="Google Shape;44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3" name="Google Shape;45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8" name="Google Shape;45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" name="Google Shape;461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3" name="Google Shape;46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8" name="Google Shape;46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3" name="Google Shape;47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8" name="Google Shape;47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9" name="Google Shape;489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2" name="Google Shape;492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3" name="Google Shape;49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7" name="Google Shape;497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8" name="Google Shape;498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2" name="Google Shape;502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3" name="Google Shape;50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5" name="Google Shape;515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6" name="Google Shape;516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2" name="Google Shape;522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8" name="Google Shape;528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9" name="Google Shape;52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8" name="Google Shape;548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6" name="Google Shape;55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7" name="Google Shape;577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6" name="Google Shape;58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4" name="Google Shape;59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5" name="Google Shape;605;p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3" name="Google Shape;613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4" name="Google Shape;6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3" name="Google Shape;653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4" name="Google Shape;65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6" name="Google Shape;65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6" name="Google Shape;67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8" name="Google Shape;67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9" name="Google Shape;689;p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1" name="Google Shape;711;p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9" name="Google Shape;719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0" name="Google Shape;72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5" name="Google Shape;73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5" name="Google Shape;74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6" name="Google Shape;746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2" name="Google Shape;772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1" name="Google Shape;781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5" name="Google Shape;785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5" name="Google Shape;79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6" name="Google Shape;796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0" name="Google Shape;810;p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0" name="Google Shape;82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2" name="Google Shape;82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7" name="Google Shape;837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8" name="Google Shape;848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0" name="Google Shape;850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3" name="Google Shape;853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5" name="Google Shape;86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6" name="Google Shape;87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3" name="Google Shape;893;p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4" name="Google Shape;90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6" name="Google Shape;906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1" name="Google Shape;93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3" name="Google Shape;933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4" name="Google Shape;964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2" name="Google Shape;98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93" name="Google Shape;993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4" name="Google Shape;994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5" name="Google Shape;995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6" name="Google Shape;99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9" name="Google Shape;999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5" name="Google Shape;1005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9" name="Google Shape;1009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1" name="Google Shape;1011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3" name="Google Shape;1013;p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3" name="Google Shape;1023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24" name="Google Shape;1024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6" name="Google Shape;1026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0" name="Google Shape;1030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2" name="Google Shape;1032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6" name="Google Shape;1036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2" name="Google Shape;1042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6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56" name="Google Shape;10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8" name="Google Shape;1058;p6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6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3" name="Google Shape;10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6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67" name="Google Shape;1067;p6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71" name="Google Shape;1071;p6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66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76" name="Google Shape;1076;p6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7" name="Google Shape;1077;p6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6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82" name="Google Shape;1082;p6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3" name="Google Shape;1083;p6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7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7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0" name="Google Shape;11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1" name="Google Shape;1101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2" name="Google Shape;1102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3" name="Google Shape;1103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04" name="Google Shape;11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8" name="Google Shape;1108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0" name="Google Shape;11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1" name="Google Shape;1111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2" name="Google Shape;1112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3" name="Google Shape;1113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14" name="Google Shape;11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8" name="Google Shape;111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0" name="Google Shape;11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1" name="Google Shape;1121;p7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7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3" name="Google Shape;1123;p7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24" name="Google Shape;112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8" name="Google Shape;1128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0" name="Google Shape;113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2" name="Google Shape;1132;p7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7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35" name="Google Shape;1135;p7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7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4" name="Google Shape;1144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5" name="Google Shape;1145;p7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9" name="Google Shape;1149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7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7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7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7" name="Google Shape;1157;p7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8" name="Google Shape;1158;p7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9" name="Google Shape;1159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8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5" name="Google Shape;1165;p8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8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8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2" name="Google Shape;1172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73" name="Google Shape;117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8" name="Google Shape;117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0" name="Google Shape;1180;p8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1" name="Google Shape;1181;p8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8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0" name="Google Shape;1190;p8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91" name="Google Shape;119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8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9" name="Google Shape;1199;p8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2" name="Google Shape;120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5" name="Google Shape;120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7" name="Google Shape;1207;p8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8" name="Google Shape;1208;p8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9" name="Google Shape;1209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1" name="Google Shape;121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8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8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8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8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8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8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24" name="Google Shape;122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5" name="Google Shape;1225;p8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7" name="Google Shape;1227;p8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8" name="Google Shape;122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8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8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5" name="Google Shape;1235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8" name="Google Shape;1238;p8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39" name="Google Shape;123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0" name="Google Shape;1240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8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42" name="Google Shape;1242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3" name="Google Shape;1243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8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45" name="Google Shape;1245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8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48" name="Google Shape;1248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8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1" name="Google Shape;1251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8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8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8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1" name="Google Shape;1261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4" name="Google Shape;1264;p8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65" name="Google Shape;1265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8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68" name="Google Shape;1268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8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71" name="Google Shape;1271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8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1" name="Google Shape;1281;p8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2" name="Google Shape;1282;p8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3" name="Google Shape;1283;p8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84" name="Google Shape;128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1" name="Google Shape;1291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2" name="Google Shape;129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5" name="Google Shape;1295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6" name="Google Shape;12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90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1" name="Google Shape;13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2" name="Google Shape;13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5" name="Google Shape;130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6" name="Google Shape;130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8" name="Google Shape;1308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9" name="Google Shape;130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0" name="Google Shape;131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3" name="Google Shape;131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4" name="Google Shape;131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7" name="Google Shape;131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9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9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9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9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9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8" name="Google Shape;132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0" name="Google Shape;133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1" name="Google Shape;1331;p9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2" name="Google Shape;1332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3" name="Google Shape;1333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9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9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7" name="Google Shape;1337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9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0" name="Google Shape;1340;p9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1" name="Google Shape;134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2" name="Google Shape;134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9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9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5" name="Google Shape;134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6" name="Google Shape;134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91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9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9" name="Google Shape;134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0" name="Google Shape;135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91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9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3" name="Google Shape;135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9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9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9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8" name="Google Shape;1358;p91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1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3" name="Google Shape;1363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4" name="Google Shape;136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67" name="Google Shape;1367;p9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68" name="Google Shape;1368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9" name="Google Shape;1369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9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9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9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73" name="Google Shape;1373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4" name="Google Shape;1374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9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9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77" name="Google Shape;137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8" name="Google Shape;137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9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81" name="Google Shape;138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2" name="Google Shape;138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9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9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85" name="Google Shape;1385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6" name="Google Shape;1386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9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9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89" name="Google Shape;1389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0" name="Google Shape;1390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9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9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9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9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0" name="Google Shape;1400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1" name="Google Shape;1401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03" name="Google Shape;1403;p9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404" name="Google Shape;140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9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9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9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409" name="Google Shape;140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9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9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9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414" name="Google Shape;141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9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9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9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419" name="Google Shape;141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9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9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9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424" name="Google Shape;142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9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9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9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429" name="Google Shape;142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9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2" name="Google Shape;1432;p9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3" name="Google Shape;1433;p9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34" name="Google Shape;143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5" name="Google Shape;143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9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0" name="Google Shape;144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3" name="Google Shape;1443;p9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9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5" name="Google Shape;144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9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9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9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0" name="Google Shape;145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9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9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9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5" name="Google Shape;145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9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9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9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0" name="Google Shape;146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9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9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9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5" name="Google Shape;146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9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9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9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0" name="Google Shape;147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9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9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9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5" name="Google Shape;147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9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8" name="Google Shape;1478;p9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9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0" name="Google Shape;148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1" name="Google Shape;148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9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6" name="Google Shape;1486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8" name="Google Shape;1488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9" name="Google Shape;1489;p9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0" name="Google Shape;1490;p9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91" name="Google Shape;149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2" name="Google Shape;149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3" name="Google Shape;1493;p9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4" name="Google Shape;1494;p9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5" name="Google Shape;1495;p9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96" name="Google Shape;149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7" name="Google Shape;149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9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9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0" name="Google Shape;1500;p9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9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9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5" name="Google Shape;1505;p9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06" name="Google Shape;150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7" name="Google Shape;150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9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9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0" name="Google Shape;1510;p9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11" name="Google Shape;151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2" name="Google Shape;151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9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9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5" name="Google Shape;1515;p9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16" name="Google Shape;151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7" name="Google Shape;151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8" name="Google Shape;1518;p9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0" name="Google Shape;1520;p9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21" name="Google Shape;152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2" name="Google Shape;152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3" name="Google Shape;1523;p9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9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9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26" name="Google Shape;152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7" name="Google Shape;152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8" name="Google Shape;1528;p9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2" name="Google Shape;1532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4" name="Google Shape;153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35" name="Google Shape;1535;p9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36" name="Google Shape;153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7" name="Google Shape;153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8" name="Google Shape;1538;p9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40" name="Google Shape;1540;p9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41" name="Google Shape;1541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2" name="Google Shape;1542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9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45" name="Google Shape;1545;p9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46" name="Google Shape;154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7" name="Google Shape;154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8" name="Google Shape;1548;p9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9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4" name="Google Shape;155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5" name="Google Shape;155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7" name="Google Shape;1557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8" name="Google Shape;1558;p9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59" name="Google Shape;1559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0" name="Google Shape;1560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1" name="Google Shape;1561;p9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9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9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4" name="Google Shape;1564;p9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65" name="Google Shape;1565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6" name="Google Shape;1566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9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9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2" name="Google Shape;1572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4" name="Google Shape;1574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9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6" name="Google Shape;1576;p9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9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9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9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1" name="Google Shape;1581;p9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2" name="Google Shape;1582;p9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9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7" name="Google Shape;1587;p9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9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9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10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00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601" name="Google Shape;1601;p10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0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0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5" name="Google Shape;1605;p10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02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102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99.xml"/><Relationship Id="rId34" Type="http://schemas.openxmlformats.org/officeDocument/2006/relationships/theme" Target="../theme/theme1.xml"/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41.xml"/><Relationship Id="rId44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43.xml"/><Relationship Id="rId46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47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0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094" name="Google Shape;1094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9.jpg"/><Relationship Id="rId4" Type="http://schemas.openxmlformats.org/officeDocument/2006/relationships/image" Target="../media/image1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2.png"/><Relationship Id="rId4" Type="http://schemas.openxmlformats.org/officeDocument/2006/relationships/image" Target="../media/image141.png"/><Relationship Id="rId5" Type="http://schemas.openxmlformats.org/officeDocument/2006/relationships/image" Target="../media/image134.png"/><Relationship Id="rId6" Type="http://schemas.openxmlformats.org/officeDocument/2006/relationships/image" Target="../media/image142.png"/><Relationship Id="rId7" Type="http://schemas.openxmlformats.org/officeDocument/2006/relationships/image" Target="../media/image1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" TargetMode="External"/><Relationship Id="rId4" Type="http://schemas.openxmlformats.org/officeDocument/2006/relationships/hyperlink" Target="https://cssnewbie.com/" TargetMode="External"/><Relationship Id="rId9" Type="http://schemas.openxmlformats.org/officeDocument/2006/relationships/hyperlink" Target="https://stackoverflow.com" TargetMode="External"/><Relationship Id="rId5" Type="http://schemas.openxmlformats.org/officeDocument/2006/relationships/hyperlink" Target="https://www.smashingmagazine.com/" TargetMode="External"/><Relationship Id="rId6" Type="http://schemas.openxmlformats.org/officeDocument/2006/relationships/hyperlink" Target="https://www.sitepoint.com/community/" TargetMode="External"/><Relationship Id="rId7" Type="http://schemas.openxmlformats.org/officeDocument/2006/relationships/hyperlink" Target="https://designshack.net/" TargetMode="External"/><Relationship Id="rId8" Type="http://schemas.openxmlformats.org/officeDocument/2006/relationships/hyperlink" Target="https://css-tricks.com" TargetMode="External"/><Relationship Id="rId10" Type="http://schemas.openxmlformats.org/officeDocument/2006/relationships/hyperlink" Target="https://www.w3schools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ckoverflow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9.png"/><Relationship Id="rId4" Type="http://schemas.openxmlformats.org/officeDocument/2006/relationships/image" Target="../media/image50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8.png"/><Relationship Id="rId4" Type="http://schemas.openxmlformats.org/officeDocument/2006/relationships/image" Target="../media/image50.png"/><Relationship Id="rId5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3.png"/><Relationship Id="rId4" Type="http://schemas.openxmlformats.org/officeDocument/2006/relationships/image" Target="../media/image1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2</a:t>
            </a:r>
            <a:r>
              <a:rPr lang="en"/>
              <a:t>.</a:t>
            </a:r>
            <a:r>
              <a:rPr lang="en"/>
              <a:t>1</a:t>
            </a:r>
            <a:endParaRPr/>
          </a:p>
        </p:txBody>
      </p:sp>
      <p:sp>
        <p:nvSpPr>
          <p:cNvPr id="2188" name="Google Shape;2188;p1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sp>
        <p:nvSpPr>
          <p:cNvPr id="2189" name="Google Shape;2189;p1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</a:t>
            </a:r>
            <a:endParaRPr/>
          </a:p>
        </p:txBody>
      </p:sp>
      <p:sp>
        <p:nvSpPr>
          <p:cNvPr id="2258" name="Google Shape;2258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just one whirlwind week we’ve covered:</a:t>
            </a:r>
            <a:endParaRPr/>
          </a:p>
        </p:txBody>
      </p:sp>
      <p:sp>
        <p:nvSpPr>
          <p:cNvPr id="2259" name="Google Shape;2259;p16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Basics of full-stack development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Terminal and Git Bash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 syntax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concepts and commands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purpose, syntax, and styles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Floating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Positioning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Box model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Chrome DevTools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b="1" lang="en"/>
              <a:t>How to learn on your own!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450" y="704224"/>
            <a:ext cx="4212432" cy="4212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Full-Stack Development?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0" name="Google Shape;2270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233" y="767710"/>
            <a:ext cx="5714548" cy="4101571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Google Shape;2271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Intro to Console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225" y="1731475"/>
            <a:ext cx="3440725" cy="29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is one of the three base languages behind every website.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defines all of the basic content as well as a bit of formatting.</a:t>
            </a:r>
            <a:endParaRPr/>
          </a:p>
        </p:txBody>
      </p:sp>
      <p:sp>
        <p:nvSpPr>
          <p:cNvPr id="2278" name="Google Shape;2278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&lt;title&gt; Intro to HTML &lt;/title&gt;</a:t>
            </a:r>
            <a:endParaRPr/>
          </a:p>
        </p:txBody>
      </p:sp>
      <p:pic>
        <p:nvPicPr>
          <p:cNvPr id="2279" name="Google Shape;2279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75" y="1874075"/>
            <a:ext cx="1810199" cy="2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sp>
        <p:nvSpPr>
          <p:cNvPr id="2285" name="Google Shape;2285;p166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6" name="Google Shape;2286;p166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166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166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166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166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1" name="Google Shape;2291;p166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166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3" name="Google Shape;229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4" name="Google Shape;2294;p166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2295" name="Google Shape;229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6" name="Google Shape;2296;p166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2297" name="Google Shape;2297;p166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2298" name="Google Shape;2298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299" name="Google Shape;2299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2300" name="Google Shape;2300;p166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2301" name="Google Shape;2301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302" name="Google Shape;2302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2303" name="Google Shape;2303;p166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2304" name="Google Shape;2304;p166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5" name="Google Shape;2305;p1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6" name="Google Shape;2306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7" name="Google Shape;2307;p166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8" name="Google Shape;2308;p166"/>
          <p:cNvSpPr/>
          <p:nvPr/>
        </p:nvSpPr>
        <p:spPr>
          <a:xfrm>
            <a:off x="976100" y="33377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9" name="Google Shape;2309;p166"/>
          <p:cNvSpPr/>
          <p:nvPr/>
        </p:nvSpPr>
        <p:spPr>
          <a:xfrm flipH="1" rot="5400000">
            <a:off x="5990650" y="2577250"/>
            <a:ext cx="1751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66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1" name="Google Shape;2311;p166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2" name="Google Shape;2312;p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3" name="Google Shape;2313;p166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4" name="Google Shape;2314;p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5" name="Google Shape;2315;p166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321" name="Google Shape;2321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167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3" name="Google Shape;2323;p167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4" name="Google Shape;2324;p167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167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6" name="Google Shape;2326;p167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7" name="Google Shape;2327;p167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8" name="Google Shape;2328;p167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9" name="Google Shape;2329;p167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0" name="Google Shape;2330;p167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1" name="Google Shape;2331;p167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2" name="Google Shape;2332;p167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167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67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5" name="Google Shape;2335;p167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67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67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67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67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0" name="Google Shape;2340;p167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167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2" name="Google Shape;2342;p167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48" name="Google Shape;2348;p168"/>
          <p:cNvGrpSpPr/>
          <p:nvPr/>
        </p:nvGrpSpPr>
        <p:grpSpPr>
          <a:xfrm>
            <a:off x="3620800" y="745175"/>
            <a:ext cx="4935775" cy="3034200"/>
            <a:chOff x="557400" y="1567950"/>
            <a:chExt cx="4935775" cy="3034200"/>
          </a:xfrm>
        </p:grpSpPr>
        <p:sp>
          <p:nvSpPr>
            <p:cNvPr id="2349" name="Google Shape;2349;p168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68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68"/>
            <p:cNvSpPr/>
            <p:nvPr/>
          </p:nvSpPr>
          <p:spPr>
            <a:xfrm>
              <a:off x="1064943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68"/>
            <p:cNvSpPr/>
            <p:nvPr/>
          </p:nvSpPr>
          <p:spPr>
            <a:xfrm>
              <a:off x="1206477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68"/>
            <p:cNvSpPr/>
            <p:nvPr/>
          </p:nvSpPr>
          <p:spPr>
            <a:xfrm>
              <a:off x="1348011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68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5" name="Google Shape;2355;p168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56" name="Google Shape;2356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7" name="Google Shape;2357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8" name="Google Shape;2358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9" name="Google Shape;2359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0" name="Google Shape;2360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1" name="Google Shape;2361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2" name="Google Shape;2362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63" name="Google Shape;2363;p168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64" name="Google Shape;2364;p168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5" name="Google Shape;2365;p168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66" name="Google Shape;2366;p168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67" name="Google Shape;2367;p168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68" name="Google Shape;2368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9" name="Google Shape;2369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0" name="Google Shape;2370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1" name="Google Shape;2371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2" name="Google Shape;2372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3" name="Google Shape;2373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4" name="Google Shape;2374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75" name="Google Shape;2375;p168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68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77" name="Google Shape;2377;p168"/>
          <p:cNvSpPr txBox="1"/>
          <p:nvPr>
            <p:ph idx="1" type="subTitle"/>
          </p:nvPr>
        </p:nvSpPr>
        <p:spPr>
          <a:xfrm>
            <a:off x="0" y="675975"/>
            <a:ext cx="3537000" cy="216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By default, every HTML element displayed in the browser is governed by a concept called </a:t>
            </a:r>
            <a:r>
              <a:rPr b="1" lang="en" sz="2000"/>
              <a:t>flow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This means that HTML elements force their adjacent elements to flow around them.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69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3" name="Google Shape;2383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275" y="825412"/>
            <a:ext cx="3679738" cy="3105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2385" name="Google Shape;2385;p169"/>
          <p:cNvSpPr txBox="1"/>
          <p:nvPr>
            <p:ph idx="1" type="subTitle"/>
          </p:nvPr>
        </p:nvSpPr>
        <p:spPr>
          <a:xfrm>
            <a:off x="0" y="828375"/>
            <a:ext cx="4432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CSS </a:t>
            </a:r>
            <a:r>
              <a:rPr b="1" lang="en" sz="2400"/>
              <a:t>box model</a:t>
            </a:r>
            <a:r>
              <a:rPr lang="en" sz="2400"/>
              <a:t> wraps every HTML element in a box. This box consists of padding, border, margin, and content, and allows developers to modify spacing styles.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70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1" name="Google Shape;2391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225" y="1520250"/>
            <a:ext cx="3990300" cy="32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  <p:sp>
        <p:nvSpPr>
          <p:cNvPr id="2393" name="Google Shape;2393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orient our HTML elements in relation to space with CSS positioning (static, relative, fixed, absolute).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399" name="Google Shape;2399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sp>
        <p:nvSpPr>
          <p:cNvPr id="2401" name="Google Shape;2401;p1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cssnewbie.com</a:t>
            </a:r>
            <a:endParaRPr/>
          </a:p>
        </p:txBody>
      </p:sp>
      <p:sp>
        <p:nvSpPr>
          <p:cNvPr id="2402" name="Google Shape;2402;p1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smashingmagazine.com</a:t>
            </a:r>
            <a:endParaRPr/>
          </a:p>
        </p:txBody>
      </p:sp>
      <p:sp>
        <p:nvSpPr>
          <p:cNvPr id="2403" name="Google Shape;2403;p1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sitepoint.com</a:t>
            </a:r>
            <a:endParaRPr/>
          </a:p>
        </p:txBody>
      </p:sp>
      <p:sp>
        <p:nvSpPr>
          <p:cNvPr id="2404" name="Google Shape;2404;p1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designshack.net</a:t>
            </a:r>
            <a:endParaRPr/>
          </a:p>
        </p:txBody>
      </p:sp>
      <p:sp>
        <p:nvSpPr>
          <p:cNvPr id="2405" name="Google Shape;2405;p1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css-tricks.com</a:t>
            </a:r>
            <a:endParaRPr/>
          </a:p>
        </p:txBody>
      </p:sp>
      <p:sp>
        <p:nvSpPr>
          <p:cNvPr id="2406" name="Google Shape;2406;p1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stackoverflow.com</a:t>
            </a:r>
            <a:endParaRPr/>
          </a:p>
        </p:txBody>
      </p:sp>
      <p:sp>
        <p:nvSpPr>
          <p:cNvPr id="2407" name="Google Shape;2407;p1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w3schools.com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195" name="Google Shape;2195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will:  </a:t>
            </a:r>
            <a:endParaRPr/>
          </a:p>
        </p:txBody>
      </p:sp>
      <p:sp>
        <p:nvSpPr>
          <p:cNvPr id="2196" name="Google Shape;2196;p15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Recap the basic topics covered to date.</a:t>
            </a:r>
            <a:endParaRPr sz="1600"/>
          </a:p>
        </p:txBody>
      </p:sp>
      <p:sp>
        <p:nvSpPr>
          <p:cNvPr id="2197" name="Google Shape;2197;p15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Offer a conceptual introduction to CSS reset and downloadable style sheets.</a:t>
            </a:r>
            <a:endParaRPr sz="1600"/>
          </a:p>
        </p:txBody>
      </p:sp>
      <p:sp>
        <p:nvSpPr>
          <p:cNvPr id="2198" name="Google Shape;2198;p15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Work with Chrome DevTools for site inspection.</a:t>
            </a:r>
            <a:endParaRPr sz="1600"/>
          </a:p>
        </p:txBody>
      </p:sp>
      <p:sp>
        <p:nvSpPr>
          <p:cNvPr id="2199" name="Google Shape;2199;p15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Utilize GitHub Pages for website deployment.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7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Questions/Issues?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Take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74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stackoverflow.com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24" name="Google Shape;2424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25" name="Google Shape;2425;p17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difference between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6" name="Google Shape;2426;p17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purpose of new HTML5 elements like 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&lt;article&gt;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7" name="Google Shape;2427;p17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would you use an HTML5 semantic tag instead of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>
                <a:solidFill>
                  <a:schemeClr val="dk1"/>
                </a:solidFill>
              </a:rPr>
              <a:t>?</a:t>
            </a:r>
            <a:endParaRPr sz="1500"/>
          </a:p>
        </p:txBody>
      </p:sp>
      <p:sp>
        <p:nvSpPr>
          <p:cNvPr id="2428" name="Google Shape;2428;p17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do you use a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 element, and when do you use a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element?</a:t>
            </a:r>
            <a:endParaRPr sz="1500"/>
          </a:p>
        </p:txBody>
      </p:sp>
      <p:sp>
        <p:nvSpPr>
          <p:cNvPr id="2429" name="Google Shape;2429;p17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should you use for semantic markup and page layout: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or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75"/>
          <p:cNvSpPr/>
          <p:nvPr/>
        </p:nvSpPr>
        <p:spPr>
          <a:xfrm>
            <a:off x="448775" y="1227425"/>
            <a:ext cx="3747600" cy="358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5" name="Google Shape;2435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36" name="Google Shape;2436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web layouts are made up of containers, traditionally called </a:t>
            </a:r>
            <a:r>
              <a:rPr b="1" lang="en"/>
              <a:t>divs</a:t>
            </a:r>
            <a:r>
              <a:rPr lang="en"/>
              <a:t>.</a:t>
            </a:r>
            <a:endParaRPr/>
          </a:p>
        </p:txBody>
      </p:sp>
      <p:graphicFrame>
        <p:nvGraphicFramePr>
          <p:cNvPr id="2437" name="Google Shape;2437;p175"/>
          <p:cNvGraphicFramePr/>
          <p:nvPr/>
        </p:nvGraphicFramePr>
        <p:xfrm>
          <a:off x="649125" y="155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{0A0614AD-771F-49D4-8B86-E5AC1CF0D6C5}</a:tableStyleId>
              </a:tblPr>
              <a:tblGrid>
                <a:gridCol w="1963400"/>
                <a:gridCol w="1349600"/>
              </a:tblGrid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 hMerge="1"/>
              </a:tr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Content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Sidebar</a:t>
                      </a:r>
                      <a:endParaRPr/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02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ooter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43" name="Google Shape;2443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HTML5 introduced the concept of </a:t>
            </a:r>
            <a:r>
              <a:rPr b="1" lang="en" sz="1400"/>
              <a:t>semantic layouts,</a:t>
            </a:r>
            <a:r>
              <a:rPr lang="en" sz="1400"/>
              <a:t> meaning divs could be given more meaningful names. In theory, this helps with organization and search engine optimization. 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Website Layout Using HTML5: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HTML5 offers new semantic elements that define different parts of a webpage: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2444" name="Google Shape;2444;p176"/>
          <p:cNvGraphicFramePr/>
          <p:nvPr/>
        </p:nvGraphicFramePr>
        <p:xfrm>
          <a:off x="3173375" y="20939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{0A0614AD-771F-49D4-8B86-E5AC1CF0D6C5}</a:tableStyleId>
              </a:tblPr>
              <a:tblGrid>
                <a:gridCol w="1152475"/>
                <a:gridCol w="3584775"/>
              </a:tblGrid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container for navigation links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section in a document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an independent self-contained article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footer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additional details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&lt;summary&gt;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heading for the 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45" name="Google Shape;2445;p176"/>
          <p:cNvGraphicFramePr/>
          <p:nvPr/>
        </p:nvGraphicFramePr>
        <p:xfrm>
          <a:off x="467250" y="20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{0A0614AD-771F-49D4-8B86-E5AC1CF0D6C5}</a:tableStyleId>
              </a:tblPr>
              <a:tblGrid>
                <a:gridCol w="1415250"/>
                <a:gridCol w="1089525"/>
              </a:tblGrid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5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5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43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1" name="Google Shape;2451;p177"/>
          <p:cNvSpPr txBox="1"/>
          <p:nvPr>
            <p:ph idx="1" type="subTitle"/>
          </p:nvPr>
        </p:nvSpPr>
        <p:spPr>
          <a:xfrm>
            <a:off x="0" y="916675"/>
            <a:ext cx="5497500" cy="1874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said, it seems many, if not most, websites still use basic divs.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reasons for this that we’ll showcase in later lesson</a:t>
            </a:r>
            <a:r>
              <a:rPr lang="en"/>
              <a:t>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Additionally, it’s possible to include semantics by using ID names and classes.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52" name="Google Shape;2452;p177"/>
          <p:cNvGraphicFramePr/>
          <p:nvPr/>
        </p:nvGraphicFramePr>
        <p:xfrm>
          <a:off x="5117800" y="85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{0A0614AD-771F-49D4-8B86-E5AC1CF0D6C5}</a:tableStyleId>
              </a:tblPr>
              <a:tblGrid>
                <a:gridCol w="2103075"/>
                <a:gridCol w="1619025"/>
              </a:tblGrid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85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6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61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8" name="Google Shape;2458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Bottom line: </a:t>
            </a:r>
            <a:r>
              <a:rPr lang="en"/>
              <a:t>Follow the homework instructions. And when you’re out in the real world, follow the convention of where you work!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78"/>
          <p:cNvSpPr/>
          <p:nvPr/>
        </p:nvSpPr>
        <p:spPr>
          <a:xfrm>
            <a:off x="493650" y="1514650"/>
            <a:ext cx="3691200" cy="3147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div?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460" name="Google Shape;2460;p178"/>
          <p:cNvSpPr/>
          <p:nvPr/>
        </p:nvSpPr>
        <p:spPr>
          <a:xfrm>
            <a:off x="4420800" y="1514650"/>
            <a:ext cx="3691200" cy="31473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section?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2465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vs. IDs</a:t>
            </a:r>
            <a:endParaRPr/>
          </a:p>
        </p:txBody>
      </p:sp>
      <p:sp>
        <p:nvSpPr>
          <p:cNvPr id="2467" name="Google Shape;2467;p179"/>
          <p:cNvSpPr txBox="1"/>
          <p:nvPr>
            <p:ph idx="1" type="subTitle"/>
          </p:nvPr>
        </p:nvSpPr>
        <p:spPr>
          <a:xfrm>
            <a:off x="0" y="1133175"/>
            <a:ext cx="6113700" cy="258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 choosing between a CSS ID and a CSS class, follow the convention:</a:t>
            </a:r>
            <a:endParaRPr b="1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Classes (.classname)</a:t>
            </a:r>
            <a:r>
              <a:rPr lang="en"/>
              <a:t> are used if the same style will be used on multiple HTML elements.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IDs (#idname)</a:t>
            </a:r>
            <a:r>
              <a:rPr lang="en"/>
              <a:t> are used if a style is unique to a certain HTML element.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2468" name="Google Shape;2468;p179"/>
          <p:cNvCxnSpPr/>
          <p:nvPr/>
        </p:nvCxnSpPr>
        <p:spPr>
          <a:xfrm>
            <a:off x="462450" y="2876300"/>
            <a:ext cx="491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r>
              <a:rPr lang="en"/>
              <a:t> </a:t>
            </a:r>
            <a:r>
              <a:rPr lang="en"/>
              <a:t>(Inspector)</a:t>
            </a:r>
            <a:endParaRPr/>
          </a:p>
        </p:txBody>
      </p:sp>
      <p:pic>
        <p:nvPicPr>
          <p:cNvPr id="2474" name="Google Shape;247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425" y="1182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180"/>
          <p:cNvSpPr txBox="1"/>
          <p:nvPr>
            <p:ph idx="1" type="subTitle"/>
          </p:nvPr>
        </p:nvSpPr>
        <p:spPr>
          <a:xfrm>
            <a:off x="0" y="675975"/>
            <a:ext cx="9144000" cy="86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r>
              <a:rPr lang="en"/>
              <a:t> is one of the web development tools you will use most frequently. </a:t>
            </a:r>
            <a:r>
              <a:rPr lang="en">
                <a:solidFill>
                  <a:schemeClr val="dk1"/>
                </a:solidFill>
              </a:rPr>
              <a:t>It allows you to investigate how and why HTML is rendering.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Start using it!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Sites</a:t>
            </a:r>
            <a:endParaRPr/>
          </a:p>
        </p:txBody>
      </p:sp>
      <p:sp>
        <p:nvSpPr>
          <p:cNvPr id="2481" name="Google Shape;2481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 any page’s HTML and CSS with </a:t>
            </a:r>
            <a:r>
              <a:rPr lang="en"/>
              <a:t>Chrome DevTools.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Plus, you’ll see your results instantly.  </a:t>
            </a:r>
            <a:endParaRPr/>
          </a:p>
        </p:txBody>
      </p:sp>
      <p:pic>
        <p:nvPicPr>
          <p:cNvPr id="2482" name="Google Shape;248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75" y="1529275"/>
            <a:ext cx="7417050" cy="31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4" name="Google Shape;220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55"/>
          <p:cNvSpPr/>
          <p:nvPr/>
        </p:nvSpPr>
        <p:spPr>
          <a:xfrm>
            <a:off x="258959" y="2743200"/>
            <a:ext cx="8534160" cy="51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Google Shape;2206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Checking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How’s it going?</a:t>
            </a:r>
            <a:endParaRPr b="1"/>
          </a:p>
        </p:txBody>
      </p:sp>
      <p:sp>
        <p:nvSpPr>
          <p:cNvPr id="2208" name="Google Shape;2208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cxnSp>
        <p:nvCxnSpPr>
          <p:cNvPr id="2209" name="Google Shape;2209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8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a Website</a:t>
            </a:r>
            <a:endParaRPr/>
          </a:p>
        </p:txBody>
      </p:sp>
      <p:sp>
        <p:nvSpPr>
          <p:cNvPr id="2494" name="Google Shape;2494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15 minutes, take a website you commonly use (Amazon, Google, HuffPo, etc.) and heavily modify it using Chrome </a:t>
            </a:r>
            <a:r>
              <a:rPr lang="en"/>
              <a:t>DevTools.</a:t>
            </a:r>
            <a:endParaRPr/>
          </a:p>
        </p:txBody>
      </p:sp>
      <p:sp>
        <p:nvSpPr>
          <p:cNvPr id="2495" name="Google Shape;2495;p183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Be sure to modify the following: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</a:t>
            </a:r>
            <a:r>
              <a:rPr lang="en" sz="1800"/>
              <a:t>change words</a:t>
            </a:r>
            <a:r>
              <a:rPr lang="en" sz="1800"/>
              <a:t>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Send a screenshot to the class’s Slack channel when you’re done.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6" name="Google Shape;2496;p1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1" name="Google Shape;2501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Through Frustration</a:t>
            </a:r>
            <a:endParaRPr/>
          </a:p>
        </p:txBody>
      </p:sp>
      <p:sp>
        <p:nvSpPr>
          <p:cNvPr id="2503" name="Google Shape;2503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Keep practicing. It gets better!</a:t>
            </a:r>
            <a:endParaRPr/>
          </a:p>
        </p:txBody>
      </p:sp>
      <p:cxnSp>
        <p:nvCxnSpPr>
          <p:cNvPr id="2504" name="Google Shape;2504;p184"/>
          <p:cNvCxnSpPr/>
          <p:nvPr/>
        </p:nvCxnSpPr>
        <p:spPr>
          <a:xfrm>
            <a:off x="274375" y="640080"/>
            <a:ext cx="50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Your Own Website</a:t>
            </a:r>
            <a:endParaRPr/>
          </a:p>
        </p:txBody>
      </p:sp>
      <p:sp>
        <p:nvSpPr>
          <p:cNvPr id="2510" name="Google Shape;2510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10 minutes, edit any site that you’ve been working on—in class or for homework—with Chrome </a:t>
            </a:r>
            <a:r>
              <a:rPr lang="en"/>
              <a:t>DevTools</a:t>
            </a:r>
            <a:r>
              <a:rPr lang="en"/>
              <a:t>.</a:t>
            </a:r>
            <a:endParaRPr/>
          </a:p>
        </p:txBody>
      </p:sp>
      <p:sp>
        <p:nvSpPr>
          <p:cNvPr id="2511" name="Google Shape;2511;p185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 sure to at least modify: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(change words)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2" name="Google Shape;2512;p1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8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6" name="Google Shape;2526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037" y="2553850"/>
            <a:ext cx="6037925" cy="2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Google Shape;2527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(Important!)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8" name="Google Shape;2528;p188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88"/>
          <p:cNvSpPr txBox="1"/>
          <p:nvPr>
            <p:ph idx="1" type="subTitle"/>
          </p:nvPr>
        </p:nvSpPr>
        <p:spPr>
          <a:xfrm>
            <a:off x="-12150" y="817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Deploying multiple CSS files simultaneously is a powerful technique.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0" name="Google Shape;2530;p188"/>
          <p:cNvSpPr/>
          <p:nvPr/>
        </p:nvSpPr>
        <p:spPr>
          <a:xfrm>
            <a:off x="1141350" y="1371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188"/>
          <p:cNvSpPr/>
          <p:nvPr/>
        </p:nvSpPr>
        <p:spPr>
          <a:xfrm>
            <a:off x="1141350" y="19627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88"/>
          <p:cNvSpPr txBox="1"/>
          <p:nvPr>
            <p:ph idx="2" type="subTitle"/>
          </p:nvPr>
        </p:nvSpPr>
        <p:spPr>
          <a:xfrm>
            <a:off x="-12100" y="1391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technique allows developers to create complex designs made up of abounding design elements.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3" name="Google Shape;2533;p188"/>
          <p:cNvSpPr txBox="1"/>
          <p:nvPr>
            <p:ph idx="3" type="subTitle"/>
          </p:nvPr>
        </p:nvSpPr>
        <p:spPr>
          <a:xfrm>
            <a:off x="-12200" y="19827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Remember,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loading order matters!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4" name="Google Shape;2534;p18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8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3916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8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98272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18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CSS Files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190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By a show of hands,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browser do you use?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of the Browsers</a:t>
            </a:r>
            <a:endParaRPr/>
          </a:p>
        </p:txBody>
      </p:sp>
      <p:sp>
        <p:nvSpPr>
          <p:cNvPr id="2553" name="Google Shape;2553;p191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191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 the hood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web browsers often render webpages differently than their competition.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5" name="Google Shape;2555;p191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191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91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disparities could mean that the HTML/CSS displays differently in each web client.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8" name="Google Shape;2558;p191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Because of these potential differences, web developers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need to make their websites cross-browser compatible</a:t>
            </a:r>
            <a:r>
              <a:rPr lang="en"/>
              <a:t>.</a:t>
            </a:r>
            <a:endParaRPr/>
          </a:p>
        </p:txBody>
      </p:sp>
      <p:pic>
        <p:nvPicPr>
          <p:cNvPr id="2559" name="Google Shape;2559;p1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1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1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175" y="2240439"/>
            <a:ext cx="3519800" cy="28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Instructor Feedback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6" name="Google Shape;2216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Seriously</a:t>
            </a:r>
            <a:r>
              <a:rPr lang="en">
                <a:solidFill>
                  <a:srgbClr val="FFFFFF"/>
                </a:solidFill>
              </a:rPr>
              <a:t>? Mind. Blown.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17" name="Google Shape;2217;p156"/>
          <p:cNvCxnSpPr/>
          <p:nvPr/>
        </p:nvCxnSpPr>
        <p:spPr>
          <a:xfrm>
            <a:off x="274375" y="640080"/>
            <a:ext cx="286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7" name="Google Shape;2567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112" y="2134650"/>
            <a:ext cx="4771776" cy="255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68" name="Google Shape;2568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569" name="Google Shape;2569;p192"/>
          <p:cNvSpPr/>
          <p:nvPr/>
        </p:nvSpPr>
        <p:spPr>
          <a:xfrm>
            <a:off x="1141275" y="856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92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Reset.css will “reset” all browser-specific CSS. This means your site will appear the same in all browsers.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1" name="Google Shape;2571;p192"/>
          <p:cNvSpPr/>
          <p:nvPr/>
        </p:nvSpPr>
        <p:spPr>
          <a:xfrm>
            <a:off x="1141350" y="1447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92"/>
          <p:cNvSpPr txBox="1"/>
          <p:nvPr>
            <p:ph idx="2" type="subTitle"/>
          </p:nvPr>
        </p:nvSpPr>
        <p:spPr>
          <a:xfrm>
            <a:off x="-12100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However, you will have to restyle everything yourself.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3" name="Google Shape;2573;p1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67847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9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586" name="Google Shape;2586;p194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7" name="Google Shape;2587;p194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588" name="Google Shape;2588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9" name="Google Shape;2589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0" name="Google Shape;2590;p194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2591" name="Google Shape;2591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2" name="Google Shape;2592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194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2594" name="Google Shape;2594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5" name="Google Shape;2595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6" name="Google Shape;2596;p194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important for creating browser-compatible websites.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7" name="Google Shape;2597;p194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194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94"/>
          <p:cNvSpPr txBox="1"/>
          <p:nvPr>
            <p:ph idx="2" type="subTitle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an example of using someone else’s CSS in your website.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0" name="Google Shape;2600;p194"/>
          <p:cNvSpPr txBox="1"/>
          <p:nvPr>
            <p:ph idx="3" type="subTitle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 common topic for front-end developer interview questions.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9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9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3" name="Google Shape;2613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14" name="Google Shape;2614;p19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Follow the instructions provided via Slack to incorporate a reset.css file into a basic HTML file.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Note the impact the reset file makes after its inclusion.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5" name="Google Shape;2615;p19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Web with GitHub!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5" name="Google Shape;2625;p198"/>
          <p:cNvCxnSpPr/>
          <p:nvPr/>
        </p:nvCxnSpPr>
        <p:spPr>
          <a:xfrm flipH="1" rot="10800000">
            <a:off x="1604175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6" name="Google Shape;2626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</a:t>
            </a:r>
            <a:endParaRPr/>
          </a:p>
        </p:txBody>
      </p:sp>
      <p:sp>
        <p:nvSpPr>
          <p:cNvPr id="2627" name="Google Shape;2627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</a:t>
            </a:r>
            <a:r>
              <a:rPr lang="en"/>
              <a:t> deep and complex diagram</a:t>
            </a:r>
            <a:r>
              <a:rPr lang="en"/>
              <a:t> illustrating how the internet works.</a:t>
            </a:r>
            <a:endParaRPr/>
          </a:p>
        </p:txBody>
      </p:sp>
      <p:pic>
        <p:nvPicPr>
          <p:cNvPr id="2628" name="Google Shape;262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3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25" y="1244451"/>
            <a:ext cx="2862888" cy="1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198"/>
          <p:cNvSpPr txBox="1"/>
          <p:nvPr>
            <p:ph idx="1" type="subTitle"/>
          </p:nvPr>
        </p:nvSpPr>
        <p:spPr>
          <a:xfrm>
            <a:off x="2845600" y="2019613"/>
            <a:ext cx="2787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internet</a:t>
            </a:r>
            <a:endParaRPr sz="2400"/>
          </a:p>
        </p:txBody>
      </p:sp>
      <p:cxnSp>
        <p:nvCxnSpPr>
          <p:cNvPr id="2634" name="Google Shape;2634;p198"/>
          <p:cNvCxnSpPr/>
          <p:nvPr/>
        </p:nvCxnSpPr>
        <p:spPr>
          <a:xfrm rot="10800000">
            <a:off x="5632600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5" name="Google Shape;2635;p198"/>
          <p:cNvCxnSpPr/>
          <p:nvPr/>
        </p:nvCxnSpPr>
        <p:spPr>
          <a:xfrm rot="8994346">
            <a:off x="50369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6" name="Google Shape;2636;p198"/>
          <p:cNvCxnSpPr/>
          <p:nvPr/>
        </p:nvCxnSpPr>
        <p:spPr>
          <a:xfrm flipH="1" rot="-8994346">
            <a:off x="34166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Will See Our Greatness!</a:t>
            </a:r>
            <a:endParaRPr/>
          </a:p>
        </p:txBody>
      </p:sp>
      <p:sp>
        <p:nvSpPr>
          <p:cNvPr id="2642" name="Google Shape;2642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provides hosting for static websites, which means we can deploy our websites and applications onto their servers for the world to see. </a:t>
            </a:r>
            <a:endParaRPr/>
          </a:p>
        </p:txBody>
      </p:sp>
      <p:pic>
        <p:nvPicPr>
          <p:cNvPr id="2643" name="Google Shape;2643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7" y="1660175"/>
            <a:ext cx="3002226" cy="30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0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All </a:t>
            </a:r>
            <a:r>
              <a:rPr lang="en"/>
              <a:t>Log In to</a:t>
            </a:r>
            <a:r>
              <a:rPr lang="en"/>
              <a:t> GitHub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20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Deployment—Personal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Feedback</a:t>
            </a:r>
            <a:endParaRPr/>
          </a:p>
        </p:txBody>
      </p:sp>
      <p:sp>
        <p:nvSpPr>
          <p:cNvPr id="2223" name="Google Shape;2223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I’ve noticed people doing incredibly well:</a:t>
            </a:r>
            <a:endParaRPr/>
          </a:p>
        </p:txBody>
      </p:sp>
      <p:sp>
        <p:nvSpPr>
          <p:cNvPr id="2224" name="Google Shape;2224;p1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handling an enormous volume of information. </a:t>
            </a:r>
            <a:endParaRPr sz="1600"/>
          </a:p>
        </p:txBody>
      </p:sp>
      <p:sp>
        <p:nvSpPr>
          <p:cNvPr id="2225" name="Google Shape;2225;p1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asking the right questions.</a:t>
            </a:r>
            <a:endParaRPr sz="1600"/>
          </a:p>
        </p:txBody>
      </p:sp>
      <p:sp>
        <p:nvSpPr>
          <p:cNvPr id="2226" name="Google Shape;2226;p1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notice the right details.</a:t>
            </a:r>
            <a:endParaRPr sz="1600"/>
          </a:p>
        </p:txBody>
      </p:sp>
      <p:sp>
        <p:nvSpPr>
          <p:cNvPr id="2227" name="Google Shape;2227;p1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all help each other out.</a:t>
            </a:r>
            <a:endParaRPr sz="1600"/>
          </a:p>
        </p:txBody>
      </p:sp>
      <p:sp>
        <p:nvSpPr>
          <p:cNvPr id="2228" name="Google Shape;2228;p1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And, most importantly, you are figuring out things on your own.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Personal Site to GitHub Pages</a:t>
            </a:r>
            <a:endParaRPr/>
          </a:p>
        </p:txBody>
      </p:sp>
      <p:sp>
        <p:nvSpPr>
          <p:cNvPr id="2660" name="Google Shape;2660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basic steps:</a:t>
            </a:r>
            <a:endParaRPr/>
          </a:p>
        </p:txBody>
      </p:sp>
      <p:sp>
        <p:nvSpPr>
          <p:cNvPr id="2661" name="Google Shape;2661;p20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a new repo named _username_.github.io.</a:t>
            </a:r>
            <a:endParaRPr sz="1600"/>
          </a:p>
        </p:txBody>
      </p:sp>
      <p:sp>
        <p:nvSpPr>
          <p:cNvPr id="2662" name="Google Shape;2662;p20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Navigate to a folder </a:t>
            </a:r>
            <a:r>
              <a:rPr lang="en" sz="1600"/>
              <a:t>on your computer </a:t>
            </a:r>
            <a:r>
              <a:rPr lang="en" sz="1600"/>
              <a:t>and clone the repo into it. </a:t>
            </a:r>
            <a:endParaRPr sz="1600"/>
          </a:p>
        </p:txBody>
      </p:sp>
      <p:sp>
        <p:nvSpPr>
          <p:cNvPr id="2663" name="Google Shape;2663;p20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Build your files.</a:t>
            </a:r>
            <a:endParaRPr sz="1600"/>
          </a:p>
        </p:txBody>
      </p:sp>
      <p:sp>
        <p:nvSpPr>
          <p:cNvPr id="2664" name="Google Shape;2664;p20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Add, commit, and push your changes to the repository.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2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20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671" name="Google Shape;2671;p20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br>
              <a:rPr b="1" lang="en" sz="3000"/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Deploying Bio to GitHub Pages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Time to take your newfangled website and deploy it to the cloud—in this case, GitHub Pages.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20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Deployment—Project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Project Site to GitHub Pages</a:t>
            </a:r>
            <a:endParaRPr/>
          </a:p>
        </p:txBody>
      </p:sp>
      <p:sp>
        <p:nvSpPr>
          <p:cNvPr id="2683" name="Google Shape;2683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steps: </a:t>
            </a:r>
            <a:endParaRPr/>
          </a:p>
        </p:txBody>
      </p:sp>
      <p:sp>
        <p:nvSpPr>
          <p:cNvPr id="2684" name="Google Shape;2684;p205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repository in your GitHub account. You can name this repository whatever you like.  </a:t>
            </a:r>
            <a:endParaRPr sz="1200"/>
          </a:p>
        </p:txBody>
      </p:sp>
      <p:sp>
        <p:nvSpPr>
          <p:cNvPr id="2685" name="Google Shape;2685;p20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the repository, create a new file and name it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index.html</a:t>
            </a:r>
            <a:r>
              <a:rPr lang="en" sz="1200"/>
              <a:t>. </a:t>
            </a:r>
            <a:endParaRPr sz="1200"/>
          </a:p>
        </p:txBody>
      </p:sp>
      <p:sp>
        <p:nvSpPr>
          <p:cNvPr id="2686" name="Google Shape;2686;p205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some basic HTML to this file, save it, and then navigate to your </a:t>
            </a:r>
            <a:r>
              <a:rPr lang="en" sz="1200"/>
              <a:t>repository’s</a:t>
            </a:r>
            <a:r>
              <a:rPr lang="en" sz="1200"/>
              <a:t> Settings tab. </a:t>
            </a:r>
            <a:endParaRPr sz="1200"/>
          </a:p>
        </p:txBody>
      </p:sp>
      <p:sp>
        <p:nvSpPr>
          <p:cNvPr id="2687" name="Google Shape;2687;p205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Scroll down to the GitHub Pages section. In the Source section, select the master branch as your source</a:t>
            </a:r>
            <a:endParaRPr sz="1200"/>
          </a:p>
        </p:txBody>
      </p:sp>
      <p:sp>
        <p:nvSpPr>
          <p:cNvPr id="2688" name="Google Shape;2688;p20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Navigate to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&lt;username&gt;.github.io/&lt;repositoryname&gt;</a:t>
            </a:r>
            <a:r>
              <a:rPr lang="en" sz="1200"/>
              <a:t>; you will find that your new webpage has gone live!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2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a Project Site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newfangled website, and then deploy it to GitHub Pages as a project instead of a personal site.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2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2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20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1 Help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2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210"/>
          <p:cNvSpPr txBox="1"/>
          <p:nvPr>
            <p:ph type="title"/>
          </p:nvPr>
        </p:nvSpPr>
        <p:spPr>
          <a:xfrm>
            <a:off x="237100" y="2850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Back to Git…</a:t>
            </a:r>
            <a:endParaRPr/>
          </a:p>
        </p:txBody>
      </p:sp>
      <p:pic>
        <p:nvPicPr>
          <p:cNvPr id="2716" name="Google Shape;2716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812" y="1095350"/>
            <a:ext cx="1838376" cy="1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</a:t>
            </a:r>
            <a:r>
              <a:rPr lang="en"/>
              <a:t>Admin</a:t>
            </a:r>
            <a:r>
              <a:rPr lang="en"/>
              <a:t> Things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239" name="Google Shape;2239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Remember, Homework 1 is due on </a:t>
            </a:r>
            <a:r>
              <a:rPr lang="en">
                <a:solidFill>
                  <a:srgbClr val="0000FF"/>
                </a:solidFill>
              </a:rPr>
              <a:t>&lt;&lt;&lt;&lt;INSERT DATE/DAY OF WEEK HERE&gt;&gt;&gt;&gt;</a:t>
            </a:r>
            <a:r>
              <a:rPr lang="en"/>
              <a:t>.</a:t>
            </a:r>
            <a:endParaRPr/>
          </a:p>
        </p:txBody>
      </p:sp>
      <p:sp>
        <p:nvSpPr>
          <p:cNvPr id="2240" name="Google Shape;2240;p1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Homework link: </a:t>
            </a:r>
            <a:r>
              <a:rPr lang="en" sz="1800">
                <a:solidFill>
                  <a:srgbClr val="0000FF"/>
                </a:solidFill>
              </a:rPr>
              <a:t>&lt;&lt;&lt;&lt;INSERT LINK HERE&gt;&gt;&gt;&gt;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Remember to submit homework via GitHub and GitHub Pages: </a:t>
            </a:r>
            <a:r>
              <a:rPr lang="en" sz="1800">
                <a:solidFill>
                  <a:srgbClr val="0000FF"/>
                </a:solidFill>
              </a:rPr>
              <a:t>&lt;&lt;&lt;&lt;INSERT LINK HERE&gt;&gt;&gt;&gt;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And seriously, submit whatever you have, even if you don’t like what you’ve made. Not submitting your assignment will result in a 0.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 and Additional Help </a:t>
            </a:r>
            <a:endParaRPr/>
          </a:p>
        </p:txBody>
      </p:sp>
      <p:sp>
        <p:nvSpPr>
          <p:cNvPr id="2246" name="Google Shape;2246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emember:</a:t>
            </a:r>
            <a:endParaRPr/>
          </a:p>
        </p:txBody>
      </p:sp>
      <p:sp>
        <p:nvSpPr>
          <p:cNvPr id="2247" name="Google Shape;2247;p16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</a:t>
            </a:r>
            <a:r>
              <a:rPr lang="en" sz="1800"/>
              <a:t>ffice hours</a:t>
            </a:r>
            <a:r>
              <a:rPr lang="en" sz="1800"/>
              <a:t> are held 45 minutes before class </a:t>
            </a:r>
            <a:r>
              <a:rPr lang="en" sz="1800"/>
              <a:t>and </a:t>
            </a:r>
            <a:r>
              <a:rPr lang="en" sz="1800"/>
              <a:t>30 minutes after class.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Review in-class material (activities and slides):</a:t>
            </a:r>
            <a:r>
              <a:rPr lang="en" sz="1800">
                <a:solidFill>
                  <a:srgbClr val="0000FF"/>
                </a:solidFill>
              </a:rPr>
              <a:t>&lt;&lt;&lt;&lt;INSERT LINK&gt;&gt;&gt;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Re-watch class videos: </a:t>
            </a:r>
            <a:r>
              <a:rPr lang="en" sz="1800">
                <a:solidFill>
                  <a:srgbClr val="0000FF"/>
                </a:solidFill>
              </a:rPr>
              <a:t>&lt;&lt;&lt;INSERT LINK&gt;&gt;&gt;&gt;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